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6858000" cx="12192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Roboto Medium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83">
          <p15:clr>
            <a:srgbClr val="A4A3A4"/>
          </p15:clr>
        </p15:guide>
        <p15:guide id="4" orient="horz" pos="436">
          <p15:clr>
            <a:srgbClr val="A4A3A4"/>
          </p15:clr>
        </p15:guide>
        <p15:guide id="5" orient="horz" pos="3793">
          <p15:clr>
            <a:srgbClr val="A4A3A4"/>
          </p15:clr>
        </p15:guide>
        <p15:guide id="6" pos="5518">
          <p15:clr>
            <a:srgbClr val="A4A3A4"/>
          </p15:clr>
        </p15:guide>
        <p15:guide id="7" pos="7197">
          <p15:clr>
            <a:srgbClr val="A4A3A4"/>
          </p15:clr>
        </p15:guide>
        <p15:guide id="8" pos="2162">
          <p15:clr>
            <a:srgbClr val="A4A3A4"/>
          </p15:clr>
        </p15:guide>
        <p15:guide id="9" pos="3341">
          <p15:clr>
            <a:srgbClr val="A4A3A4"/>
          </p15:clr>
        </p15:guide>
        <p15:guide id="10" pos="43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483"/>
        <p:guide pos="436" orient="horz"/>
        <p:guide pos="3793" orient="horz"/>
        <p:guide pos="5518"/>
        <p:guide pos="7197"/>
        <p:guide pos="2162"/>
        <p:guide pos="3341"/>
        <p:guide pos="433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oboto-italic.fntdata"/><Relationship Id="rId12" Type="http://schemas.openxmlformats.org/officeDocument/2006/relationships/slide" Target="slides/slide6.xml"/><Relationship Id="rId34" Type="http://schemas.openxmlformats.org/officeDocument/2006/relationships/font" Target="fonts/Roboto-bold.fntdata"/><Relationship Id="rId15" Type="http://schemas.openxmlformats.org/officeDocument/2006/relationships/slide" Target="slides/slide9.xml"/><Relationship Id="rId37" Type="http://schemas.openxmlformats.org/officeDocument/2006/relationships/font" Target="fonts/RobotoMedium-regular.fntdata"/><Relationship Id="rId14" Type="http://schemas.openxmlformats.org/officeDocument/2006/relationships/slide" Target="slides/slide8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1.xml"/><Relationship Id="rId39" Type="http://schemas.openxmlformats.org/officeDocument/2006/relationships/font" Target="fonts/RobotoMedium-italic.fntdata"/><Relationship Id="rId16" Type="http://schemas.openxmlformats.org/officeDocument/2006/relationships/slide" Target="slides/slide10.xml"/><Relationship Id="rId38" Type="http://schemas.openxmlformats.org/officeDocument/2006/relationships/font" Target="fonts/RobotoMedium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2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итульный слайд">
  <p:cSld name="3_Титульный слайд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1" name="Google Shape;51;p12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2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итульный слайд">
  <p:cSld name="5_Титульный слайд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Только заголовок">
  <p:cSld name="13_Только заголовок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4" name="Google Shape;64;p15"/>
          <p:cNvSpPr/>
          <p:nvPr>
            <p:ph idx="2" type="pic"/>
          </p:nvPr>
        </p:nvSpPr>
        <p:spPr>
          <a:xfrm>
            <a:off x="-1" y="13465"/>
            <a:ext cx="7958667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Только заголовок">
  <p:cSld name="15_Только заголовок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9" name="Google Shape;69;p16"/>
          <p:cNvSpPr txBox="1"/>
          <p:nvPr>
            <p:ph idx="2" type="body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Только заголовок">
  <p:cSld name="21_Только заголовок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/>
          <p:nvPr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2" name="Google Shape;7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2" type="body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Только заголовок">
  <p:cSld name="14_Только заголовок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8" name="Google Shape;7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8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0" name="Google Shape;80;p18"/>
          <p:cNvSpPr/>
          <p:nvPr>
            <p:ph idx="2" type="pic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олько заголовок">
  <p:cSld name="18_Только заголовок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idx="1" type="body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83" name="Google Shape;8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9"/>
          <p:cNvSpPr txBox="1"/>
          <p:nvPr>
            <p:ph idx="2" type="body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Только заголовок">
  <p:cSld name="17_Только заголовок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0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9" name="Google Shape;89;p20"/>
          <p:cNvSpPr/>
          <p:nvPr>
            <p:ph idx="2" type="pic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олько заголовок">
  <p:cSld name="16_Только заголовок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2" name="Google Shape;92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1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4" name="Google Shape;94;p21"/>
          <p:cNvSpPr/>
          <p:nvPr>
            <p:ph idx="2" type="pic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олько заголовок">
  <p:cSld name="20_Только заголовок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7" name="Google Shape;9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9" name="Google Shape;99;p22"/>
          <p:cNvSpPr txBox="1"/>
          <p:nvPr>
            <p:ph idx="1" type="body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rgbClr val="F5F5F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>
  <p:cSld name="Только заголовок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3"/>
          <p:cNvSpPr/>
          <p:nvPr>
            <p:ph idx="2" type="pic"/>
          </p:nvPr>
        </p:nvSpPr>
        <p:spPr>
          <a:xfrm>
            <a:off x="6093708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3" name="Google Shape;103;p23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Только заголовок">
  <p:cSld name="12_Только заголовок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24"/>
          <p:cNvSpPr txBox="1"/>
          <p:nvPr>
            <p:ph idx="1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олько заголовок">
  <p:cSld name="10_Только заголовок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2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3" name="Google Shape;113;p25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олько заголовок">
  <p:cSld name="1_Только заголовок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6"/>
          <p:cNvSpPr/>
          <p:nvPr>
            <p:ph idx="2" type="pic"/>
          </p:nvPr>
        </p:nvSpPr>
        <p:spPr>
          <a:xfrm>
            <a:off x="6093708" y="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7" name="Google Shape;117;p26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8" name="Google Shape;118;p26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9" name="Google Shape;119;p26"/>
          <p:cNvSpPr/>
          <p:nvPr>
            <p:ph idx="3" type="pic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Только заголовок">
  <p:cSld name="6_Только заголовок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2" name="Google Shape;122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7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4" name="Google Shape;124;p27"/>
          <p:cNvSpPr txBox="1"/>
          <p:nvPr/>
        </p:nvSpPr>
        <p:spPr>
          <a:xfrm>
            <a:off x="690847" y="2136469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Образец текста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олько заголовок">
  <p:cSld name="7_Только заголовок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28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олько заголовок">
  <p:cSld name="3_Только заголовок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9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3" name="Google Shape;133;p29"/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35" name="Google Shape;135;p29"/>
          <p:cNvSpPr/>
          <p:nvPr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9"/>
          <p:cNvSpPr txBox="1"/>
          <p:nvPr>
            <p:ph idx="2" type="body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">
  <p:cSld name="2_Только заголовок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5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олько заголовок">
  <p:cSld name="19_Только заголовок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6"/>
          <p:cNvSpPr txBox="1"/>
          <p:nvPr>
            <p:ph idx="1" type="body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олько заголовок">
  <p:cSld name="5_Только заголовок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" name="Google Shape;29;p8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0" name="Google Shape;30;p8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олько заголовок">
  <p:cSld name="11_Только заголовок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" name="Google Shape;33;p9"/>
          <p:cNvSpPr/>
          <p:nvPr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" name="Google Shape;34;p9"/>
          <p:cNvSpPr/>
          <p:nvPr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" name="Google Shape;3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9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" name="Google Shape;37;p9"/>
          <p:cNvSpPr txBox="1"/>
          <p:nvPr>
            <p:ph idx="1" type="body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2" type="body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3" type="body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олько заголовок">
  <p:cSld name="4_Только заголовок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3" name="Google Shape;43;p1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25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7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0"/>
          <p:cNvPicPr preferRelativeResize="0"/>
          <p:nvPr>
            <p:ph idx="2" type="pic"/>
          </p:nvPr>
        </p:nvPicPr>
        <p:blipFill rotWithShape="1">
          <a:blip r:embed="rId3">
            <a:alphaModFix amt="43000"/>
          </a:blip>
          <a:srcRect b="7739" l="0" r="0" t="7740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0"/>
          <p:cNvSpPr txBox="1"/>
          <p:nvPr>
            <p:ph type="title"/>
          </p:nvPr>
        </p:nvSpPr>
        <p:spPr>
          <a:xfrm>
            <a:off x="690847" y="3009279"/>
            <a:ext cx="9037615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3" name="Google Shape;143;p30"/>
          <p:cNvSpPr txBox="1"/>
          <p:nvPr>
            <p:ph idx="1" type="body"/>
          </p:nvPr>
        </p:nvSpPr>
        <p:spPr>
          <a:xfrm>
            <a:off x="690847" y="577544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214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ru-RU" sz="2800"/>
              <a:t>Вебинары</a:t>
            </a:r>
            <a:endParaRPr/>
          </a:p>
          <a:p>
            <a:pPr indent="0" lvl="0" marL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 sz="2800"/>
          </a:p>
        </p:txBody>
      </p:sp>
      <p:pic>
        <p:nvPicPr>
          <p:cNvPr id="144" name="Google Shape;14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9"/>
          <p:cNvSpPr txBox="1"/>
          <p:nvPr>
            <p:ph type="title"/>
          </p:nvPr>
        </p:nvSpPr>
        <p:spPr>
          <a:xfrm>
            <a:off x="843247" y="1927953"/>
            <a:ext cx="10810306" cy="15754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lang="ru-RU" sz="3200"/>
              <a:t>Событие можно назвать достоверным, если в результате испытания оно обязательно произойдет.</a:t>
            </a:r>
            <a:endParaRPr sz="3200">
              <a:solidFill>
                <a:srgbClr val="7F7F7F"/>
              </a:solidFill>
            </a:endParaRPr>
          </a:p>
        </p:txBody>
      </p:sp>
      <p:sp>
        <p:nvSpPr>
          <p:cNvPr id="202" name="Google Shape;202;p39"/>
          <p:cNvSpPr txBox="1"/>
          <p:nvPr/>
        </p:nvSpPr>
        <p:spPr>
          <a:xfrm>
            <a:off x="843247" y="6124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b="0" i="0" lang="ru-RU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Достоверное событие</a:t>
            </a:r>
            <a:endParaRPr b="0" i="0" sz="4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0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Достоверное событие</a:t>
            </a:r>
            <a:endParaRPr/>
          </a:p>
        </p:txBody>
      </p:sp>
      <p:sp>
        <p:nvSpPr>
          <p:cNvPr id="208" name="Google Shape;208;p40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При броске игральной кости выпало число, не превышающее 6.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1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Достоверное событие</a:t>
            </a:r>
            <a:endParaRPr/>
          </a:p>
        </p:txBody>
      </p:sp>
      <p:sp>
        <p:nvSpPr>
          <p:cNvPr id="214" name="Google Shape;214;p41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При броске игральной кости выпало число, не превышающее 6.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Подбросили монету, и выпал либо орел, либо решка.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2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Достоверное событие</a:t>
            </a:r>
            <a:endParaRPr/>
          </a:p>
        </p:txBody>
      </p:sp>
      <p:sp>
        <p:nvSpPr>
          <p:cNvPr id="220" name="Google Shape;220;p42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При броске игральной кости выпало число, не превышающее 6.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Подбросили монету, и выпал либо орел, либо решка.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Монету подбросили стократно, и решка выпала не более 100 раз.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3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Невозможное событие</a:t>
            </a:r>
            <a:endParaRPr/>
          </a:p>
        </p:txBody>
      </p:sp>
      <p:sp>
        <p:nvSpPr>
          <p:cNvPr id="226" name="Google Shape;226;p43"/>
          <p:cNvSpPr txBox="1"/>
          <p:nvPr/>
        </p:nvSpPr>
        <p:spPr>
          <a:xfrm>
            <a:off x="843247" y="1553378"/>
            <a:ext cx="10810306" cy="19499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20"/>
              <a:buFont typeface="Roboto"/>
              <a:buNone/>
            </a:pPr>
            <a:r>
              <a:rPr b="0" i="0" lang="ru-RU" sz="312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Невозможное событие </a:t>
            </a:r>
            <a:r>
              <a:rPr lang="ru-RU" sz="312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312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то, которое никогда не произойдет.</a:t>
            </a:r>
            <a:endParaRPr b="0" i="0" sz="312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4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Невозможное событие</a:t>
            </a:r>
            <a:endParaRPr/>
          </a:p>
        </p:txBody>
      </p:sp>
      <p:sp>
        <p:nvSpPr>
          <p:cNvPr id="232" name="Google Shape;232;p44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Две игральные кости бросили один раз, и сумма выпавших чисел составила 15.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5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Невозможное событие</a:t>
            </a:r>
            <a:endParaRPr/>
          </a:p>
        </p:txBody>
      </p:sp>
      <p:sp>
        <p:nvSpPr>
          <p:cNvPr id="238" name="Google Shape;238;p45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Две игральные кости бросили один раз, и сумма выпавших чисел составила 15.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Монету подбросили стократно, и решка выпала 55 раз, а орел — 56.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Невозможное событие</a:t>
            </a:r>
            <a:endParaRPr/>
          </a:p>
        </p:txBody>
      </p:sp>
      <p:sp>
        <p:nvSpPr>
          <p:cNvPr id="244" name="Google Shape;244;p46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Две игральные кости бросили один раз, и сумма выпавших чисел составила 15.</a:t>
            </a:r>
            <a:endParaRPr/>
          </a:p>
          <a:p>
            <a:pPr indent="-457200" lvl="0" marL="457200" rtl="0" algn="l">
              <a:spcBef>
                <a:spcPts val="100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Монету подбросили стократно, и решка выпала 55 раз, а орел — 56.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Три игральные кости бросили один раз, и сумма выпавших чисел составила 2.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7"/>
          <p:cNvPicPr preferRelativeResize="0"/>
          <p:nvPr/>
        </p:nvPicPr>
        <p:blipFill rotWithShape="1">
          <a:blip r:embed="rId3">
            <a:alphaModFix/>
          </a:blip>
          <a:srcRect b="31250" l="0" r="0" t="3124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32199">
              <a:alpha val="509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1" name="Google Shape;251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7"/>
          <p:cNvSpPr txBox="1"/>
          <p:nvPr/>
        </p:nvSpPr>
        <p:spPr>
          <a:xfrm>
            <a:off x="690846" y="499646"/>
            <a:ext cx="9929413" cy="5521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363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Относительная частота</a:t>
            </a:r>
            <a:endParaRPr b="0" i="0" sz="4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8"/>
          <p:cNvSpPr/>
          <p:nvPr/>
        </p:nvSpPr>
        <p:spPr>
          <a:xfrm>
            <a:off x="932761" y="738130"/>
            <a:ext cx="954427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Относительная частота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8" name="Google Shape;258;p48"/>
          <p:cNvSpPr/>
          <p:nvPr/>
        </p:nvSpPr>
        <p:spPr>
          <a:xfrm>
            <a:off x="932761" y="1983036"/>
            <a:ext cx="10623933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Для случайного события существует понятие 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относительной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частоты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это отношение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количества состоявшихся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событи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й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к общему числу испытаний.</a:t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/>
          <p:nvPr>
            <p:ph idx="2" type="pic"/>
          </p:nvPr>
        </p:nvPicPr>
        <p:blipFill rotWithShape="1">
          <a:blip r:embed="rId3">
            <a:alphaModFix amt="64000"/>
          </a:blip>
          <a:srcRect b="7651" l="0" r="0" t="7650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1"/>
          <p:cNvSpPr txBox="1"/>
          <p:nvPr>
            <p:ph type="title"/>
          </p:nvPr>
        </p:nvSpPr>
        <p:spPr>
          <a:xfrm>
            <a:off x="690846" y="3129699"/>
            <a:ext cx="10281953" cy="23678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 Medium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/>
          </a:p>
        </p:txBody>
      </p:sp>
      <p:sp>
        <p:nvSpPr>
          <p:cNvPr id="151" name="Google Shape;151;p31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842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4"/>
              <a:buNone/>
            </a:pPr>
            <a:r>
              <a:rPr b="1" lang="ru-RU" sz="1704"/>
              <a:t>Случайные события. Условная вероятность. Формула Байеса. Независимые испытания</a:t>
            </a:r>
            <a:endParaRPr/>
          </a:p>
          <a:p>
            <a:pPr indent="0" lvl="0" marL="0" rtl="0" algn="l">
              <a:lnSpc>
                <a:spcPct val="184164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5"/>
              <a:buNone/>
            </a:pPr>
            <a:r>
              <a:t/>
            </a:r>
            <a:endParaRPr sz="1704"/>
          </a:p>
        </p:txBody>
      </p:sp>
      <p:pic>
        <p:nvPicPr>
          <p:cNvPr id="152" name="Google Shape;15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1"/>
          <p:cNvSpPr txBox="1"/>
          <p:nvPr/>
        </p:nvSpPr>
        <p:spPr>
          <a:xfrm>
            <a:off x="6504494" y="809270"/>
            <a:ext cx="5024043" cy="503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b="0" i="0" lang="ru-RU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Урок 1</a:t>
            </a:r>
            <a:endParaRPr b="0" i="0" sz="2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9"/>
          <p:cNvSpPr/>
          <p:nvPr/>
        </p:nvSpPr>
        <p:spPr>
          <a:xfrm>
            <a:off x="932761" y="738130"/>
            <a:ext cx="1008410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Относительная частота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49"/>
          <p:cNvSpPr/>
          <p:nvPr/>
        </p:nvSpPr>
        <p:spPr>
          <a:xfrm>
            <a:off x="1913264" y="3457303"/>
            <a:ext cx="8211238" cy="26058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где </a:t>
            </a:r>
            <a:r>
              <a:rPr b="0" i="0" lang="ru-RU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W(A)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относительная частота события A,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число появления события A,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общее число испытаний.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1.1.png" id="265" name="Google Shape;26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2128" y="1666353"/>
            <a:ext cx="4067743" cy="17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0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ru-RU"/>
              <a:t>Комбинаторика — раздел математики, изучающий дискретные объекты, множества (сочетания, перестановки, размещения и перечисления элементов) и отношения на них.</a:t>
            </a:r>
            <a:endParaRPr/>
          </a:p>
        </p:txBody>
      </p:sp>
      <p:sp>
        <p:nvSpPr>
          <p:cNvPr id="271" name="Google Shape;271;p50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ru-RU" sz="4400"/>
              <a:t>Комбинаторика</a:t>
            </a:r>
            <a:endParaRPr sz="4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1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Комбинаторика</a:t>
            </a:r>
            <a:endParaRPr/>
          </a:p>
        </p:txBody>
      </p:sp>
      <p:sp>
        <p:nvSpPr>
          <p:cNvPr id="277" name="Google Shape;277;p51"/>
          <p:cNvSpPr txBox="1"/>
          <p:nvPr>
            <p:ph idx="1" type="body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ru-RU"/>
              <a:t>Сочетания</a:t>
            </a:r>
            <a:endParaRPr/>
          </a:p>
        </p:txBody>
      </p:sp>
      <p:sp>
        <p:nvSpPr>
          <p:cNvPr id="278" name="Google Shape;278;p51"/>
          <p:cNvSpPr txBox="1"/>
          <p:nvPr>
            <p:ph idx="2" type="body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ru-RU"/>
              <a:t>Перестановки</a:t>
            </a:r>
            <a:endParaRPr/>
          </a:p>
        </p:txBody>
      </p:sp>
      <p:sp>
        <p:nvSpPr>
          <p:cNvPr id="279" name="Google Shape;279;p51"/>
          <p:cNvSpPr txBox="1"/>
          <p:nvPr>
            <p:ph idx="3" type="body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ru-RU"/>
              <a:t>Размещения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2"/>
          <p:cNvSpPr/>
          <p:nvPr/>
        </p:nvSpPr>
        <p:spPr>
          <a:xfrm>
            <a:off x="932762" y="738130"/>
            <a:ext cx="986376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Сочетания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52"/>
          <p:cNvSpPr/>
          <p:nvPr/>
        </p:nvSpPr>
        <p:spPr>
          <a:xfrm>
            <a:off x="932761" y="1983036"/>
            <a:ext cx="10304444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Сочетание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 это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набор, состоящий из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элементов, выбранных</a:t>
            </a:r>
            <a:r>
              <a:rPr lang="ru-RU"/>
              <a:t>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из множества, содержащего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различных элементов.</a:t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3"/>
          <p:cNvSpPr/>
          <p:nvPr/>
        </p:nvSpPr>
        <p:spPr>
          <a:xfrm>
            <a:off x="932762" y="738130"/>
            <a:ext cx="955529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Перестановки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53"/>
          <p:cNvSpPr/>
          <p:nvPr/>
        </p:nvSpPr>
        <p:spPr>
          <a:xfrm>
            <a:off x="932761" y="1983036"/>
            <a:ext cx="9973937" cy="131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Перестановки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комбинации из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элементов,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отличающиеся их порядком.</a:t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4"/>
          <p:cNvSpPr/>
          <p:nvPr/>
        </p:nvSpPr>
        <p:spPr>
          <a:xfrm>
            <a:off x="932761" y="738130"/>
            <a:ext cx="952224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Размещения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54"/>
          <p:cNvSpPr/>
          <p:nvPr/>
        </p:nvSpPr>
        <p:spPr>
          <a:xfrm>
            <a:off x="932761" y="1983036"/>
            <a:ext cx="10150207" cy="1959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Размещения из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элементов, выбранных из множества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это комбинации, которые отличаются либо самими элементами, либо порядком их расположения.</a:t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5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Итоги</a:t>
            </a:r>
            <a:endParaRPr/>
          </a:p>
        </p:txBody>
      </p:sp>
      <p:sp>
        <p:nvSpPr>
          <p:cNvPr id="303" name="Google Shape;303;p5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Случайные события: достоверные и невозможные, совместные и несовместные.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Зависимые и независимые события.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Формулы комбинаторики.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Формула Байеса.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Формула полной вероятности.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На этом уроке мы изучим:</a:t>
            </a:r>
            <a:endParaRPr/>
          </a:p>
        </p:txBody>
      </p:sp>
      <p:sp>
        <p:nvSpPr>
          <p:cNvPr id="159" name="Google Shape;159;p32"/>
          <p:cNvSpPr txBox="1"/>
          <p:nvPr>
            <p:ph idx="1" type="body"/>
          </p:nvPr>
        </p:nvSpPr>
        <p:spPr>
          <a:xfrm>
            <a:off x="6788500" y="823675"/>
            <a:ext cx="4681200" cy="52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Что такое случайное событие.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Понятие статистической вероятности.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Классическое определение вероятности.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Формулы комбинаторики.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Виды случайных событий.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Понятие условной вероятности.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Формулу полной вероятности.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ce.jpg" id="164" name="Google Shape;16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3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Roboto"/>
              <a:buNone/>
            </a:pPr>
            <a:r>
              <a:rPr lang="ru-RU">
                <a:solidFill>
                  <a:srgbClr val="F2F2F2"/>
                </a:solidFill>
              </a:rPr>
              <a:t>Случайное событие</a:t>
            </a:r>
            <a:endParaRPr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4"/>
          <p:cNvPicPr preferRelativeResize="0"/>
          <p:nvPr/>
        </p:nvPicPr>
        <p:blipFill rotWithShape="1">
          <a:blip r:embed="rId3">
            <a:alphaModFix/>
          </a:blip>
          <a:srcRect b="31250" l="0" r="0" t="3124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4"/>
          <p:cNvSpPr txBox="1"/>
          <p:nvPr/>
        </p:nvSpPr>
        <p:spPr>
          <a:xfrm>
            <a:off x="690847" y="499646"/>
            <a:ext cx="10171784" cy="5521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363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Случайное событие</a:t>
            </a: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при определенных условиях может произойти </a:t>
            </a:r>
            <a:r>
              <a:rPr lang="ru-RU" sz="4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или нет</a:t>
            </a: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4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Примеры случайного события</a:t>
            </a:r>
            <a:endParaRPr/>
          </a:p>
        </p:txBody>
      </p:sp>
      <p:sp>
        <p:nvSpPr>
          <p:cNvPr id="178" name="Google Shape;178;p35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При броске двух игральных костей на одной выпало число 1, а на другой — 2.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Примеры случайного события</a:t>
            </a:r>
            <a:endParaRPr/>
          </a:p>
        </p:txBody>
      </p:sp>
      <p:sp>
        <p:nvSpPr>
          <p:cNvPr id="184" name="Google Shape;184;p36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При броске двух игральных костей на одной выпало число 1, а на другой — 2.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Клиент банка не вернул кредит.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7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Примеры случайного события</a:t>
            </a:r>
            <a:endParaRPr/>
          </a:p>
        </p:txBody>
      </p:sp>
      <p:sp>
        <p:nvSpPr>
          <p:cNvPr id="190" name="Google Shape;190;p37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При броске двух игральных костей на одной выпало число 1, а на другой — 2.</a:t>
            </a:r>
            <a:endParaRPr/>
          </a:p>
          <a:p>
            <a:pPr indent="-457200" lvl="0" marL="457200" rtl="0" algn="l">
              <a:spcBef>
                <a:spcPts val="100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Клиент банка не вернул кредит.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Температура воздуха в Москве за последние десять дней не превышала 29 градусов по Цельсию.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Примеры случайного события</a:t>
            </a:r>
            <a:endParaRPr/>
          </a:p>
        </p:txBody>
      </p:sp>
      <p:sp>
        <p:nvSpPr>
          <p:cNvPr id="196" name="Google Shape;196;p38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При броске двух игральных костей на одной выпало число 1, а на другой — 2.</a:t>
            </a:r>
            <a:endParaRPr/>
          </a:p>
          <a:p>
            <a:pPr indent="-457200" lvl="0" marL="457200" rtl="0" algn="l">
              <a:spcBef>
                <a:spcPts val="100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Клиент банка не вернул кредит.</a:t>
            </a:r>
            <a:endParaRPr/>
          </a:p>
          <a:p>
            <a:pPr indent="-457200" lvl="0" marL="457200" rtl="0" algn="l">
              <a:spcBef>
                <a:spcPts val="100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Температура воздуха в Москве за последние десять дней не превышала 29 градусов по Цельсию.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При стократном подбрасывании монеты орел выпал 55 раз.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